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1" r:id="rId2"/>
  </p:sldMasterIdLst>
  <p:handoutMasterIdLst>
    <p:handoutMasterId r:id="rId35"/>
  </p:handoutMasterIdLst>
  <p:sldIdLst>
    <p:sldId id="256" r:id="rId3"/>
    <p:sldId id="266" r:id="rId4"/>
    <p:sldId id="267" r:id="rId5"/>
    <p:sldId id="268" r:id="rId6"/>
    <p:sldId id="270" r:id="rId7"/>
    <p:sldId id="269" r:id="rId8"/>
    <p:sldId id="300" r:id="rId9"/>
    <p:sldId id="264" r:id="rId10"/>
    <p:sldId id="265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8" r:id="rId24"/>
    <p:sldId id="290" r:id="rId25"/>
    <p:sldId id="289" r:id="rId26"/>
    <p:sldId id="291" r:id="rId27"/>
    <p:sldId id="295" r:id="rId28"/>
    <p:sldId id="299" r:id="rId29"/>
    <p:sldId id="298" r:id="rId30"/>
    <p:sldId id="297" r:id="rId31"/>
    <p:sldId id="292" r:id="rId32"/>
    <p:sldId id="293" r:id="rId33"/>
    <p:sldId id="294" r:id="rId34"/>
  </p:sldIdLst>
  <p:sldSz cx="9144000" cy="6858000" type="screen4x3"/>
  <p:notesSz cx="7315200" cy="9601200"/>
  <p:embeddedFontLs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CC"/>
    <a:srgbClr val="0000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>
        <p:scale>
          <a:sx n="95" d="100"/>
          <a:sy n="95" d="100"/>
        </p:scale>
        <p:origin x="-43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300"/>
            </a:lvl1pPr>
          </a:lstStyle>
          <a:p>
            <a:fld id="{A085EE7C-E183-442D-A355-EC36B1E8A45C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300"/>
            </a:lvl1pPr>
          </a:lstStyle>
          <a:p>
            <a:fld id="{05EE422A-7BF3-484A-A19B-9108EAED4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6236208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52400" y="0"/>
            <a:ext cx="76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838200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924453" y="0"/>
            <a:ext cx="76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724400" y="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JOHN PAUL JONES ARENA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72200" y="38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CHARLOTTESVILLE, VIRGINIA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77B05-87FC-451C-A406-D34E8A732762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0B5FD-8020-44DA-839E-04FEFEF32C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52400" y="0"/>
            <a:ext cx="76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838200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24453" y="0"/>
            <a:ext cx="76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724400" y="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JOHN PAUL JONES ARENA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172200" y="38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CHARLOTTESVILLE, VIRGINIA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0"/>
            <a:ext cx="76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838200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24453" y="0"/>
            <a:ext cx="76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724400" y="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JOHN PAUL JONES ARENA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172200" y="38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CHARLOTTESVILLE, VIRGINIA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xterior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28700"/>
            <a:ext cx="6400800" cy="4800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4400" y="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JOHN PAUL JONES ARENA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38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CHARLOTTESVILLE, VIRGINIA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144" y="6169593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FINAL DESIGN PRESENTATION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7880" y="6059424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LOGAN BROWN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LIGHTING/ELECTRICAL</a:t>
            </a:r>
            <a:r>
              <a:rPr lang="en-US" sz="1600" baseline="0" dirty="0" smtClean="0">
                <a:solidFill>
                  <a:schemeClr val="bg1"/>
                </a:solidFill>
              </a:rPr>
              <a:t> OPTION</a:t>
            </a:r>
          </a:p>
          <a:p>
            <a:pPr algn="r"/>
            <a:r>
              <a:rPr lang="en-US" sz="1600" baseline="0" dirty="0" smtClean="0">
                <a:solidFill>
                  <a:schemeClr val="bg1"/>
                </a:solidFill>
              </a:rPr>
              <a:t>APRIL 28, 2009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JOHN PAUL JONES ARENA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8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CHARLOTTESVILLE, VIRGINIA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ACADEMIC CENTER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52" y="6396335"/>
            <a:ext cx="876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PSEUDO COLOR RENDERINGS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 descr="Render_Cal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1" y="2779412"/>
            <a:ext cx="4514839" cy="3408219"/>
          </a:xfrm>
          <a:prstGeom prst="rect">
            <a:avLst/>
          </a:prstGeom>
        </p:spPr>
      </p:pic>
      <p:pic>
        <p:nvPicPr>
          <p:cNvPr id="9" name="Picture 8" descr="Render_Calc3.jpg"/>
          <p:cNvPicPr>
            <a:picLocks noChangeAspect="1"/>
          </p:cNvPicPr>
          <p:nvPr/>
        </p:nvPicPr>
        <p:blipFill>
          <a:blip r:embed="rId3" cstate="print"/>
          <a:srcRect r="3704"/>
          <a:stretch>
            <a:fillRect/>
          </a:stretch>
        </p:blipFill>
        <p:spPr>
          <a:xfrm>
            <a:off x="4843722" y="954249"/>
            <a:ext cx="4031690" cy="3160551"/>
          </a:xfrm>
          <a:prstGeom prst="rect">
            <a:avLst/>
          </a:prstGeom>
        </p:spPr>
      </p:pic>
      <p:pic>
        <p:nvPicPr>
          <p:cNvPr id="12" name="Picture 11" descr="illuminance data.jpg"/>
          <p:cNvPicPr>
            <a:picLocks noChangeAspect="1"/>
          </p:cNvPicPr>
          <p:nvPr/>
        </p:nvPicPr>
        <p:blipFill>
          <a:blip r:embed="rId4"/>
          <a:srcRect l="6863" t="5556" r="45686" b="78889"/>
          <a:stretch>
            <a:fillRect/>
          </a:stretch>
        </p:blipFill>
        <p:spPr>
          <a:xfrm>
            <a:off x="609600" y="1061893"/>
            <a:ext cx="3581400" cy="1519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PLAN VIEW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ACADEMIC CENTER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7247" y="998152"/>
            <a:ext cx="6109505" cy="5159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DINING ROOM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DESIGN GOALS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94615" y="2057400"/>
          <a:ext cx="5354771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444037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ONE.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Emphasize the ceiling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heights as architectural features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TWO.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Create a spacious &amp; professional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environment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THREE.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 of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a visual hierarchy throughout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the space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FOUR.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Controls to allow for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video projection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DINING ROOM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LIGHTING PLAN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DINING ROOM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Dining 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938" y="1219200"/>
            <a:ext cx="8620125" cy="38977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59479" y="5257800"/>
            <a:ext cx="4425042" cy="824837"/>
            <a:chOff x="2667000" y="5257800"/>
            <a:chExt cx="4425042" cy="82483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/>
            <a:srcRect l="18393" b="19504"/>
            <a:stretch>
              <a:fillRect/>
            </a:stretch>
          </p:blipFill>
          <p:spPr bwMode="auto">
            <a:xfrm>
              <a:off x="6019800" y="5257800"/>
              <a:ext cx="1072242" cy="772299"/>
            </a:xfrm>
            <a:prstGeom prst="rect">
              <a:avLst/>
            </a:prstGeom>
            <a:noFill/>
            <a:ln w="28575">
              <a:solidFill>
                <a:srgbClr val="66FF33"/>
              </a:solidFill>
            </a:ln>
          </p:spPr>
        </p:pic>
        <p:pic>
          <p:nvPicPr>
            <p:cNvPr id="6" name="Picture 5" descr="http://www.litecontrol.com/stuff/contentmgr/files/ebdc7561d4ca889a525217bdc7fb126a/gallery/wallwash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3000" y="5257800"/>
              <a:ext cx="846365" cy="824837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/>
            <a:srcRect l="11651" t="9322" r="13368" b="7015"/>
            <a:stretch>
              <a:fillRect/>
            </a:stretch>
          </p:blipFill>
          <p:spPr bwMode="auto">
            <a:xfrm>
              <a:off x="3733800" y="5334000"/>
              <a:ext cx="956394" cy="6839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/>
            <a:srcRect r="18253"/>
            <a:stretch>
              <a:fillRect/>
            </a:stretch>
          </p:blipFill>
          <p:spPr bwMode="auto">
            <a:xfrm>
              <a:off x="2667000" y="5257800"/>
              <a:ext cx="853848" cy="786008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JOHN PAUL JONES ARENA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8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CHARLOTTESVILLE, VIRGINIA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DINING ROOM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RENDERINGS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Render_Cal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55" y="1087581"/>
            <a:ext cx="6497690" cy="490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JOHN PAUL JONES ARENA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8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CHARLOTTESVILLE, VIRGINIA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ACADEMIC CENTER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RENDERINGS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Render_Cal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55" y="1087581"/>
            <a:ext cx="6497690" cy="490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JOHN PAUL JONES ARENA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8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CHARLOTTESVILLE, VIRGINIA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ACADEMIC CENTER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RENDERINGS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Render_Cal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55" y="1087581"/>
            <a:ext cx="6497690" cy="490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JOHN PAUL JONES ARENA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8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CHARLOTTESVILLE, VIRGINIA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ACADEMIC CENTER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52" y="6396335"/>
            <a:ext cx="876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PSEUDO COLOR RENDERINGS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 descr="Render_Cal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088" y="2627012"/>
            <a:ext cx="4353594" cy="340821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53050" y="1257300"/>
            <a:ext cx="3422767" cy="4343400"/>
            <a:chOff x="5464518" y="990600"/>
            <a:chExt cx="2460282" cy="3122032"/>
          </a:xfrm>
        </p:grpSpPr>
        <p:pic>
          <p:nvPicPr>
            <p:cNvPr id="9" name="Picture 8" descr="Render_Calc3.jpg"/>
            <p:cNvPicPr>
              <a:picLocks noChangeAspect="1"/>
            </p:cNvPicPr>
            <p:nvPr/>
          </p:nvPicPr>
          <p:blipFill>
            <a:blip r:embed="rId3" cstate="print"/>
            <a:srcRect l="31061" t="1083" r="23578"/>
            <a:stretch>
              <a:fillRect/>
            </a:stretch>
          </p:blipFill>
          <p:spPr>
            <a:xfrm>
              <a:off x="6096000" y="990600"/>
              <a:ext cx="1828800" cy="3122032"/>
            </a:xfrm>
            <a:prstGeom prst="rect">
              <a:avLst/>
            </a:prstGeom>
          </p:spPr>
        </p:pic>
        <p:pic>
          <p:nvPicPr>
            <p:cNvPr id="10" name="Picture 9" descr="Render_Calc3.jpg"/>
            <p:cNvPicPr>
              <a:picLocks noChangeAspect="1"/>
            </p:cNvPicPr>
            <p:nvPr/>
          </p:nvPicPr>
          <p:blipFill>
            <a:blip r:embed="rId4" cstate="print"/>
            <a:srcRect t="8412" r="85476"/>
            <a:stretch>
              <a:fillRect/>
            </a:stretch>
          </p:blipFill>
          <p:spPr>
            <a:xfrm>
              <a:off x="5464518" y="990600"/>
              <a:ext cx="632337" cy="3121524"/>
            </a:xfrm>
            <a:prstGeom prst="rect">
              <a:avLst/>
            </a:prstGeom>
          </p:spPr>
        </p:pic>
      </p:grpSp>
      <p:pic>
        <p:nvPicPr>
          <p:cNvPr id="13" name="Picture 12" descr="illuminance levels.jpg"/>
          <p:cNvPicPr>
            <a:picLocks noChangeAspect="1"/>
          </p:cNvPicPr>
          <p:nvPr/>
        </p:nvPicPr>
        <p:blipFill>
          <a:blip r:embed="rId5"/>
          <a:srcRect l="6863" t="5556" r="45686" b="78889"/>
          <a:stretch>
            <a:fillRect/>
          </a:stretch>
        </p:blipFill>
        <p:spPr>
          <a:xfrm>
            <a:off x="762000" y="1059873"/>
            <a:ext cx="3429000" cy="1454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DESIGN GOALS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94615" y="2087880"/>
          <a:ext cx="5354771" cy="268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444037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ONE.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Match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the historic theme of campus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TWO.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Clean and minimal lunimaire appearance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THREE.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 of light to create visual depth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hierarchy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FOUR.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Accent major features while providing enough luminance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for tasks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FAÇADE &amp; ENTRY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RENDERINGS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FAÇADE &amp; ENTRY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Render_Cal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55" y="1087581"/>
            <a:ext cx="6497690" cy="490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</a:t>
            </a:r>
            <a:r>
              <a:rPr lang="en-US" sz="2400" dirty="0" smtClean="0">
                <a:solidFill>
                  <a:schemeClr val="bg1"/>
                </a:solidFill>
              </a:rPr>
              <a:t>ORDER OF TOPICS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22894" y="1584960"/>
          <a:ext cx="4898213" cy="3688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/>
                <a:gridCol w="40752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ONE.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Project Overview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TWO.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Lighting Depth:</a:t>
                      </a:r>
                      <a:endParaRPr lang="en-US" sz="2000" b="1" baseline="0" dirty="0" smtClean="0"/>
                    </a:p>
                    <a:p>
                      <a:r>
                        <a:rPr lang="en-US" sz="2000" b="0" baseline="0" dirty="0" smtClean="0">
                          <a:solidFill>
                            <a:schemeClr val="accent6"/>
                          </a:solidFill>
                        </a:rPr>
                        <a:t>Academic Center / Reading Room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THREE.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accent6"/>
                          </a:solidFill>
                        </a:rPr>
                        <a:t>Athletic Dining Room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FOUR.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accent6"/>
                          </a:solidFill>
                        </a:rPr>
                        <a:t>West Façade &amp; Entry Lobby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FIVE.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Electrical Depth: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Energy Efficient Transformer Analysis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SIX.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Structural Breadth:</a:t>
                      </a:r>
                      <a:endParaRPr lang="en-US" sz="2000" b="1" baseline="0" dirty="0" smtClean="0"/>
                    </a:p>
                    <a:p>
                      <a:r>
                        <a:rPr lang="en-US" sz="2000" b="0" baseline="0" dirty="0" smtClean="0">
                          <a:solidFill>
                            <a:schemeClr val="accent6"/>
                          </a:solidFill>
                        </a:rPr>
                        <a:t>Effects of a Green Roof System 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SEVEN.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Closing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Remarks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RENDERINGS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FAÇADE &amp; ENTRY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Render_Cal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55" y="1087581"/>
            <a:ext cx="6497690" cy="490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RENDERINGS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FAÇADE &amp; ENTRY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Render_Cal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55" y="1087581"/>
            <a:ext cx="6497690" cy="490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94615" y="2438400"/>
          <a:ext cx="5354771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444037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ONE.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Reduction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in annual energy costs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TWO.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Relatively short payback period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THREE.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More efficient, Energy-Star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compliant building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752" y="6396335"/>
            <a:ext cx="860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</a:t>
            </a:r>
            <a:r>
              <a:rPr lang="en-US" sz="2400" dirty="0" smtClean="0">
                <a:solidFill>
                  <a:schemeClr val="bg1"/>
                </a:solidFill>
              </a:rPr>
              <a:t> GOALS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TRANSFORMER ANALYSIS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2" y="6396335"/>
            <a:ext cx="860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</a:t>
            </a:r>
            <a:r>
              <a:rPr lang="en-US" sz="2400" dirty="0" smtClean="0">
                <a:solidFill>
                  <a:schemeClr val="bg1"/>
                </a:solidFill>
              </a:rPr>
              <a:t> COST STUDY &amp; ASSUMPTIONS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TRANSFORMER ANALYSIS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82588" y="914400"/>
            <a:ext cx="5378824" cy="5323114"/>
            <a:chOff x="228600" y="914400"/>
            <a:chExt cx="5378824" cy="5323114"/>
          </a:xfrm>
        </p:grpSpPr>
        <p:pic>
          <p:nvPicPr>
            <p:cNvPr id="6" name="Picture 5" descr="analysis.jpg"/>
            <p:cNvPicPr>
              <a:picLocks noChangeAspect="1"/>
            </p:cNvPicPr>
            <p:nvPr/>
          </p:nvPicPr>
          <p:blipFill>
            <a:blip r:embed="rId2"/>
            <a:srcRect l="6863" t="5556" r="21242" b="56666"/>
            <a:stretch>
              <a:fillRect/>
            </a:stretch>
          </p:blipFill>
          <p:spPr>
            <a:xfrm>
              <a:off x="228600" y="914400"/>
              <a:ext cx="5378824" cy="3657600"/>
            </a:xfrm>
            <a:prstGeom prst="rect">
              <a:avLst/>
            </a:prstGeom>
          </p:spPr>
        </p:pic>
        <p:pic>
          <p:nvPicPr>
            <p:cNvPr id="5" name="Picture 4" descr="COMPARISON 4.jpg"/>
            <p:cNvPicPr>
              <a:picLocks noChangeAspect="1"/>
            </p:cNvPicPr>
            <p:nvPr/>
          </p:nvPicPr>
          <p:blipFill>
            <a:blip r:embed="rId3"/>
            <a:srcRect l="6863" t="5715" r="31307" b="73333"/>
            <a:stretch>
              <a:fillRect/>
            </a:stretch>
          </p:blipFill>
          <p:spPr>
            <a:xfrm>
              <a:off x="954592" y="4495800"/>
              <a:ext cx="3971637" cy="17417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2" y="6396335"/>
            <a:ext cx="860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</a:t>
            </a:r>
            <a:r>
              <a:rPr lang="en-US" sz="2400" dirty="0" smtClean="0">
                <a:solidFill>
                  <a:schemeClr val="bg1"/>
                </a:solidFill>
              </a:rPr>
              <a:t> STUDY SUMMARY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TRANSFORMER ANALYSIS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8588" y="1533588"/>
            <a:ext cx="6786824" cy="3790824"/>
            <a:chOff x="417008" y="1295400"/>
            <a:chExt cx="6106048" cy="3314449"/>
          </a:xfrm>
        </p:grpSpPr>
        <p:pic>
          <p:nvPicPr>
            <p:cNvPr id="5" name="Picture 4" descr="COMPARISON 1.jpg"/>
            <p:cNvPicPr>
              <a:picLocks noChangeAspect="1"/>
            </p:cNvPicPr>
            <p:nvPr/>
          </p:nvPicPr>
          <p:blipFill>
            <a:blip r:embed="rId2"/>
            <a:srcRect l="7189" t="6667" r="13725" b="83333"/>
            <a:stretch>
              <a:fillRect/>
            </a:stretch>
          </p:blipFill>
          <p:spPr>
            <a:xfrm>
              <a:off x="457200" y="1295400"/>
              <a:ext cx="6053667" cy="990600"/>
            </a:xfrm>
            <a:prstGeom prst="rect">
              <a:avLst/>
            </a:prstGeom>
          </p:spPr>
        </p:pic>
        <p:pic>
          <p:nvPicPr>
            <p:cNvPr id="8" name="Picture 7" descr="COMPARISON 2.jpg"/>
            <p:cNvPicPr>
              <a:picLocks noChangeAspect="1"/>
            </p:cNvPicPr>
            <p:nvPr/>
          </p:nvPicPr>
          <p:blipFill>
            <a:blip r:embed="rId3"/>
            <a:srcRect l="6863" t="5556" r="14052" b="82222"/>
            <a:stretch>
              <a:fillRect/>
            </a:stretch>
          </p:blipFill>
          <p:spPr>
            <a:xfrm>
              <a:off x="427056" y="2373928"/>
              <a:ext cx="6096000" cy="1219200"/>
            </a:xfrm>
            <a:prstGeom prst="rect">
              <a:avLst/>
            </a:prstGeom>
          </p:spPr>
        </p:pic>
        <p:pic>
          <p:nvPicPr>
            <p:cNvPr id="9" name="Picture 8" descr="comparison 3.jpg"/>
            <p:cNvPicPr>
              <a:picLocks noChangeAspect="1"/>
            </p:cNvPicPr>
            <p:nvPr/>
          </p:nvPicPr>
          <p:blipFill>
            <a:blip r:embed="rId4"/>
            <a:srcRect l="6863" t="5556" r="42810" b="84444"/>
            <a:stretch>
              <a:fillRect/>
            </a:stretch>
          </p:blipFill>
          <p:spPr>
            <a:xfrm>
              <a:off x="417008" y="3610541"/>
              <a:ext cx="3886200" cy="9993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94615" y="2758440"/>
          <a:ext cx="5354771" cy="134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444037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ONE.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Feasibility of a Green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Roof System on an athletic arena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TWO.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Limit impact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on existing structural design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752" y="6396335"/>
            <a:ext cx="860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</a:t>
            </a:r>
            <a:r>
              <a:rPr lang="en-US" sz="2400" dirty="0" smtClean="0">
                <a:solidFill>
                  <a:schemeClr val="bg1"/>
                </a:solidFill>
              </a:rPr>
              <a:t> GOALS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STRUCTURAL BREADTH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52" y="6396335"/>
            <a:ext cx="860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</a:t>
            </a:r>
            <a:r>
              <a:rPr lang="en-US" sz="2400" dirty="0" smtClean="0">
                <a:solidFill>
                  <a:schemeClr val="bg1"/>
                </a:solidFill>
              </a:rPr>
              <a:t> PROPOSED REDESIGN AREA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STRUCTURAL BREADTH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 descr="green roofs Proposed Areas.jpg"/>
          <p:cNvPicPr>
            <a:picLocks noChangeAspect="1"/>
          </p:cNvPicPr>
          <p:nvPr/>
        </p:nvPicPr>
        <p:blipFill>
          <a:blip r:embed="rId2"/>
          <a:srcRect l="7071" t="1111" r="10505" b="14444"/>
          <a:stretch>
            <a:fillRect/>
          </a:stretch>
        </p:blipFill>
        <p:spPr>
          <a:xfrm rot="16200000">
            <a:off x="2117558" y="-364958"/>
            <a:ext cx="4908884" cy="7772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52" y="6396335"/>
            <a:ext cx="860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</a:t>
            </a:r>
            <a:r>
              <a:rPr lang="en-US" sz="2400" dirty="0" smtClean="0">
                <a:solidFill>
                  <a:schemeClr val="bg1"/>
                </a:solidFill>
              </a:rPr>
              <a:t> CONCENTRATION AREA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STRUCTURAL BREADTH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 descr="green roofs Proposed Areas.jpg"/>
          <p:cNvPicPr>
            <a:picLocks noChangeAspect="1"/>
          </p:cNvPicPr>
          <p:nvPr/>
        </p:nvPicPr>
        <p:blipFill>
          <a:blip r:embed="rId2"/>
          <a:srcRect l="3758" t="4801" r="6209" b="13841"/>
          <a:stretch>
            <a:fillRect/>
          </a:stretch>
        </p:blipFill>
        <p:spPr>
          <a:xfrm rot="16200000">
            <a:off x="2198513" y="331611"/>
            <a:ext cx="4746976" cy="6629400"/>
          </a:xfrm>
          <a:prstGeom prst="rect">
            <a:avLst/>
          </a:prstGeom>
        </p:spPr>
      </p:pic>
      <p:pic>
        <p:nvPicPr>
          <p:cNvPr id="7" name="Picture 6" descr="green roofs Proposed Areas.jpg"/>
          <p:cNvPicPr>
            <a:picLocks noChangeAspect="1"/>
          </p:cNvPicPr>
          <p:nvPr/>
        </p:nvPicPr>
        <p:blipFill>
          <a:blip r:embed="rId3" cstate="print"/>
          <a:srcRect l="7071" t="1111" r="10505" b="14444"/>
          <a:stretch>
            <a:fillRect/>
          </a:stretch>
        </p:blipFill>
        <p:spPr>
          <a:xfrm rot="16200000">
            <a:off x="647534" y="724066"/>
            <a:ext cx="1175085" cy="18605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9200" y="1915048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52" y="6396335"/>
            <a:ext cx="860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</a:t>
            </a:r>
            <a:r>
              <a:rPr lang="en-US" sz="2400" dirty="0" smtClean="0">
                <a:solidFill>
                  <a:schemeClr val="bg1"/>
                </a:solidFill>
              </a:rPr>
              <a:t> RAM ASSUMPTIONS &amp; 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STRUCTURAL BREADTH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New Structure.jpg"/>
          <p:cNvPicPr>
            <a:picLocks noChangeAspect="1"/>
          </p:cNvPicPr>
          <p:nvPr/>
        </p:nvPicPr>
        <p:blipFill>
          <a:blip r:embed="rId2"/>
          <a:srcRect l="18740" t="2222" r="18740" b="54733"/>
          <a:stretch>
            <a:fillRect/>
          </a:stretch>
        </p:blipFill>
        <p:spPr>
          <a:xfrm>
            <a:off x="3637504" y="1335157"/>
            <a:ext cx="5257800" cy="4684643"/>
          </a:xfrm>
          <a:prstGeom prst="rect">
            <a:avLst/>
          </a:prstGeom>
        </p:spPr>
      </p:pic>
      <p:pic>
        <p:nvPicPr>
          <p:cNvPr id="7" name="Picture 6" descr="assumptions.jpg"/>
          <p:cNvPicPr>
            <a:picLocks noChangeAspect="1"/>
          </p:cNvPicPr>
          <p:nvPr/>
        </p:nvPicPr>
        <p:blipFill>
          <a:blip r:embed="rId3"/>
          <a:srcRect l="7821" t="5556" r="50959" b="76666"/>
          <a:stretch>
            <a:fillRect/>
          </a:stretch>
        </p:blipFill>
        <p:spPr>
          <a:xfrm>
            <a:off x="329080" y="2215664"/>
            <a:ext cx="3276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52" y="6396335"/>
            <a:ext cx="860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</a:t>
            </a:r>
            <a:r>
              <a:rPr lang="en-US" sz="2400" dirty="0" smtClean="0">
                <a:solidFill>
                  <a:schemeClr val="bg1"/>
                </a:solidFill>
              </a:rPr>
              <a:t> SYSTEM REDESIGN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STRUCTURAL BREADTH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 descr="Roof Plan.jpg"/>
          <p:cNvPicPr>
            <a:picLocks noChangeAspect="1"/>
          </p:cNvPicPr>
          <p:nvPr/>
        </p:nvPicPr>
        <p:blipFill>
          <a:blip r:embed="rId2"/>
          <a:srcRect l="3636" t="1111" r="2528" b="13333"/>
          <a:stretch>
            <a:fillRect/>
          </a:stretch>
        </p:blipFill>
        <p:spPr>
          <a:xfrm rot="16200000">
            <a:off x="2095499" y="38099"/>
            <a:ext cx="5029200" cy="7086601"/>
          </a:xfrm>
          <a:prstGeom prst="rect">
            <a:avLst/>
          </a:prstGeom>
        </p:spPr>
      </p:pic>
      <p:pic>
        <p:nvPicPr>
          <p:cNvPr id="7" name="Picture 6" descr="green roofs Proposed Areas.jpg"/>
          <p:cNvPicPr>
            <a:picLocks noChangeAspect="1"/>
          </p:cNvPicPr>
          <p:nvPr/>
        </p:nvPicPr>
        <p:blipFill>
          <a:blip r:embed="rId3" cstate="print"/>
          <a:srcRect l="7071" t="1111" r="10505" b="14444"/>
          <a:stretch>
            <a:fillRect/>
          </a:stretch>
        </p:blipFill>
        <p:spPr>
          <a:xfrm rot="16200000">
            <a:off x="647534" y="724066"/>
            <a:ext cx="1175085" cy="18605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9200" y="1915048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PROJECT OVERVIEW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066800"/>
            <a:ext cx="358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LOCATION:</a:t>
            </a:r>
          </a:p>
          <a:p>
            <a:pPr defTabSz="457200"/>
            <a:r>
              <a:rPr lang="en-US" dirty="0" smtClean="0"/>
              <a:t>	The University of Virginia</a:t>
            </a:r>
          </a:p>
          <a:p>
            <a:pPr defTabSz="457200"/>
            <a:r>
              <a:rPr lang="en-US" dirty="0"/>
              <a:t>	</a:t>
            </a:r>
            <a:r>
              <a:rPr lang="en-US" dirty="0" smtClean="0"/>
              <a:t>295 Massie Road</a:t>
            </a:r>
          </a:p>
          <a:p>
            <a:pPr defTabSz="457200"/>
            <a:r>
              <a:rPr lang="en-US" dirty="0"/>
              <a:t>	</a:t>
            </a:r>
            <a:r>
              <a:rPr lang="en-US" dirty="0" smtClean="0"/>
              <a:t>Charlottesville, VA 22903</a:t>
            </a:r>
          </a:p>
          <a:p>
            <a:pPr defTabSz="457200"/>
            <a:r>
              <a:rPr lang="en-US" dirty="0" smtClean="0">
                <a:solidFill>
                  <a:schemeClr val="accent6"/>
                </a:solidFill>
              </a:rPr>
              <a:t>SIZE:</a:t>
            </a:r>
          </a:p>
          <a:p>
            <a:pPr defTabSz="457200"/>
            <a:r>
              <a:rPr lang="en-US" dirty="0"/>
              <a:t>	</a:t>
            </a:r>
            <a:r>
              <a:rPr lang="en-US" dirty="0" smtClean="0"/>
              <a:t>365,000 Square Feet</a:t>
            </a:r>
          </a:p>
          <a:p>
            <a:pPr defTabSz="457200"/>
            <a:r>
              <a:rPr lang="en-US" dirty="0" smtClean="0">
                <a:solidFill>
                  <a:schemeClr val="accent6"/>
                </a:solidFill>
              </a:rPr>
              <a:t>COST:</a:t>
            </a:r>
          </a:p>
          <a:p>
            <a:pPr defTabSz="457200"/>
            <a:r>
              <a:rPr lang="en-US" dirty="0"/>
              <a:t>	</a:t>
            </a:r>
            <a:r>
              <a:rPr lang="en-US" dirty="0" smtClean="0"/>
              <a:t>$129.8 Million (Overall Cost)</a:t>
            </a:r>
          </a:p>
          <a:p>
            <a:pPr defTabSz="457200"/>
            <a:r>
              <a:rPr lang="en-US" dirty="0" smtClean="0">
                <a:solidFill>
                  <a:schemeClr val="accent6"/>
                </a:solidFill>
              </a:rPr>
              <a:t>PROJECT TIMETABLE:</a:t>
            </a:r>
          </a:p>
          <a:p>
            <a:pPr defTabSz="457200"/>
            <a:r>
              <a:rPr lang="en-US" dirty="0"/>
              <a:t>	</a:t>
            </a:r>
            <a:r>
              <a:rPr lang="en-US" dirty="0" smtClean="0"/>
              <a:t>May 2003 – August 2006</a:t>
            </a:r>
          </a:p>
          <a:p>
            <a:pPr defTabSz="457200"/>
            <a:r>
              <a:rPr lang="en-US" dirty="0" smtClean="0">
                <a:solidFill>
                  <a:schemeClr val="accent6"/>
                </a:solidFill>
              </a:rPr>
              <a:t>PRIMARY FUNCTIONS:</a:t>
            </a:r>
          </a:p>
          <a:p>
            <a:pPr defTabSz="457200"/>
            <a:r>
              <a:rPr lang="en-US" dirty="0" smtClean="0"/>
              <a:t>	16,000 Seat Arena</a:t>
            </a:r>
          </a:p>
          <a:p>
            <a:pPr defTabSz="457200"/>
            <a:r>
              <a:rPr lang="en-US" dirty="0"/>
              <a:t>	</a:t>
            </a:r>
            <a:r>
              <a:rPr lang="en-US" dirty="0" smtClean="0"/>
              <a:t>Team Store</a:t>
            </a:r>
          </a:p>
          <a:p>
            <a:pPr defTabSz="457200"/>
            <a:r>
              <a:rPr lang="en-US" dirty="0"/>
              <a:t>	</a:t>
            </a:r>
            <a:r>
              <a:rPr lang="en-US" dirty="0" smtClean="0"/>
              <a:t>Hall of Fame Museum</a:t>
            </a:r>
          </a:p>
          <a:p>
            <a:pPr defTabSz="457200"/>
            <a:r>
              <a:rPr lang="en-US" dirty="0"/>
              <a:t>	</a:t>
            </a:r>
            <a:r>
              <a:rPr lang="en-US" dirty="0" smtClean="0"/>
              <a:t>Concessions</a:t>
            </a:r>
          </a:p>
          <a:p>
            <a:pPr defTabSz="457200"/>
            <a:r>
              <a:rPr lang="en-US" dirty="0"/>
              <a:t>	</a:t>
            </a:r>
            <a:r>
              <a:rPr lang="en-US" dirty="0" smtClean="0"/>
              <a:t>Team Training Facilities</a:t>
            </a:r>
          </a:p>
          <a:p>
            <a:pPr defTabSz="457200"/>
            <a:r>
              <a:rPr lang="en-US" dirty="0"/>
              <a:t>	</a:t>
            </a:r>
            <a:r>
              <a:rPr lang="en-US" dirty="0" smtClean="0"/>
              <a:t>Educational Spaces</a:t>
            </a:r>
          </a:p>
          <a:p>
            <a:pPr defTabSz="45720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3362325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/>
            <a:r>
              <a:rPr lang="en-US" dirty="0" smtClean="0">
                <a:solidFill>
                  <a:schemeClr val="accent6"/>
                </a:solidFill>
              </a:rPr>
              <a:t>PRIMARY PROJECT TEAM:</a:t>
            </a:r>
          </a:p>
          <a:p>
            <a:r>
              <a:rPr lang="en-US" dirty="0" smtClean="0"/>
              <a:t>       </a:t>
            </a:r>
            <a:r>
              <a:rPr lang="en-US" dirty="0" smtClean="0">
                <a:solidFill>
                  <a:schemeClr val="accent6"/>
                </a:solidFill>
              </a:rPr>
              <a:t>Owner:</a:t>
            </a:r>
            <a:r>
              <a:rPr lang="en-US" dirty="0" smtClean="0"/>
              <a:t>  The University of Virginia</a:t>
            </a:r>
          </a:p>
          <a:p>
            <a:r>
              <a:rPr lang="en-US" dirty="0" smtClean="0"/>
              <a:t>       </a:t>
            </a:r>
            <a:r>
              <a:rPr lang="en-US" dirty="0" smtClean="0">
                <a:solidFill>
                  <a:schemeClr val="accent6"/>
                </a:solidFill>
              </a:rPr>
              <a:t>Architect:</a:t>
            </a:r>
            <a:r>
              <a:rPr lang="en-US" dirty="0" smtClean="0"/>
              <a:t>  VMDO Architects P.C.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     Assoc. Architect:  </a:t>
            </a:r>
            <a:r>
              <a:rPr lang="en-US" dirty="0" smtClean="0"/>
              <a:t>Ellerbe Becket</a:t>
            </a:r>
          </a:p>
          <a:p>
            <a:r>
              <a:rPr lang="en-US" dirty="0" smtClean="0"/>
              <a:t>       </a:t>
            </a:r>
            <a:r>
              <a:rPr lang="en-US" dirty="0" smtClean="0">
                <a:solidFill>
                  <a:schemeClr val="accent6"/>
                </a:solidFill>
              </a:rPr>
              <a:t>General Contractor:  </a:t>
            </a:r>
            <a:r>
              <a:rPr lang="en-US" dirty="0" smtClean="0"/>
              <a:t>Barton </a:t>
            </a:r>
            <a:r>
              <a:rPr lang="en-US" dirty="0" err="1" smtClean="0"/>
              <a:t>Malow</a:t>
            </a:r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dirty="0" smtClean="0">
                <a:solidFill>
                  <a:schemeClr val="accent6"/>
                </a:solidFill>
              </a:rPr>
              <a:t>Civil Engineer:  </a:t>
            </a:r>
            <a:r>
              <a:rPr lang="en-US" dirty="0" smtClean="0"/>
              <a:t>Patton Harris Rust &amp;    	Associates P.C.</a:t>
            </a:r>
          </a:p>
          <a:p>
            <a:r>
              <a:rPr lang="en-US" dirty="0" smtClean="0"/>
              <a:t>       </a:t>
            </a:r>
            <a:r>
              <a:rPr lang="en-US" dirty="0" smtClean="0">
                <a:solidFill>
                  <a:schemeClr val="accent6"/>
                </a:solidFill>
              </a:rPr>
              <a:t>Structural Engineer:  </a:t>
            </a:r>
            <a:r>
              <a:rPr lang="en-US" dirty="0" smtClean="0"/>
              <a:t>Ellerbe Becket</a:t>
            </a:r>
          </a:p>
          <a:p>
            <a:r>
              <a:rPr lang="en-US" dirty="0" smtClean="0"/>
              <a:t>       </a:t>
            </a:r>
            <a:r>
              <a:rPr lang="en-US" dirty="0" smtClean="0">
                <a:solidFill>
                  <a:schemeClr val="accent6"/>
                </a:solidFill>
              </a:rPr>
              <a:t>MEP Engineer:  </a:t>
            </a:r>
            <a:r>
              <a:rPr lang="en-US" dirty="0" smtClean="0"/>
              <a:t>Ellerbe Becket</a:t>
            </a:r>
          </a:p>
          <a:p>
            <a:r>
              <a:rPr lang="en-US" dirty="0" smtClean="0"/>
              <a:t>       </a:t>
            </a:r>
            <a:r>
              <a:rPr lang="en-US" dirty="0" smtClean="0">
                <a:solidFill>
                  <a:schemeClr val="accent6"/>
                </a:solidFill>
              </a:rPr>
              <a:t>Arena Signage:  </a:t>
            </a:r>
            <a:r>
              <a:rPr lang="en-US" dirty="0" smtClean="0"/>
              <a:t>Workshop Design LLC</a:t>
            </a:r>
          </a:p>
          <a:p>
            <a:pPr defTabSz="457200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144" y="6169593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FINAL DESIGN PRESENTATION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FINAL REMARKS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exterior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1600" y="10287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terior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1600" y="1028700"/>
            <a:ext cx="64008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144" y="6169593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FINAL DESIGN PRESENTATION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ACKNOWLEDGEMENTS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001554"/>
            <a:ext cx="2971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/>
            <a:r>
              <a:rPr lang="en-US" sz="1200" b="1" dirty="0" smtClean="0">
                <a:solidFill>
                  <a:schemeClr val="accent6"/>
                </a:solidFill>
              </a:rPr>
              <a:t>Family &amp; Friends</a:t>
            </a:r>
          </a:p>
          <a:p>
            <a:pPr indent="-274320"/>
            <a:r>
              <a:rPr lang="en-US" sz="1200" dirty="0" smtClean="0"/>
              <a:t>	</a:t>
            </a:r>
            <a:r>
              <a:rPr lang="en-US" sz="1200" b="1" dirty="0" smtClean="0"/>
              <a:t>Dad</a:t>
            </a:r>
          </a:p>
          <a:p>
            <a:pPr indent="-274320"/>
            <a:r>
              <a:rPr lang="en-US" sz="1200" b="1" dirty="0" smtClean="0"/>
              <a:t>	Mom</a:t>
            </a:r>
          </a:p>
          <a:p>
            <a:pPr indent="-274320"/>
            <a:r>
              <a:rPr lang="en-US" sz="1200" b="1" dirty="0" smtClean="0"/>
              <a:t>	Little </a:t>
            </a:r>
            <a:r>
              <a:rPr lang="en-US" sz="1200" b="1" dirty="0" err="1" smtClean="0"/>
              <a:t>Broski</a:t>
            </a:r>
            <a:endParaRPr lang="en-US" sz="1200" b="1" dirty="0" smtClean="0"/>
          </a:p>
          <a:p>
            <a:pPr indent="-274320"/>
            <a:r>
              <a:rPr lang="en-US" sz="1200" b="1" dirty="0" smtClean="0"/>
              <a:t>	Bill and Connie</a:t>
            </a:r>
          </a:p>
          <a:p>
            <a:pPr indent="-274320"/>
            <a:r>
              <a:rPr lang="en-US" sz="1200" b="1" dirty="0" smtClean="0"/>
              <a:t>	Nana</a:t>
            </a:r>
          </a:p>
          <a:p>
            <a:pPr indent="-274320"/>
            <a:r>
              <a:rPr lang="en-US" sz="1200" b="1" dirty="0" smtClean="0"/>
              <a:t>	Gram</a:t>
            </a:r>
          </a:p>
          <a:p>
            <a:r>
              <a:rPr lang="en-US" sz="1200" dirty="0" smtClean="0"/>
              <a:t> </a:t>
            </a:r>
          </a:p>
          <a:p>
            <a:pPr indent="-274320"/>
            <a:r>
              <a:rPr lang="en-US" sz="1200" b="1" dirty="0" smtClean="0">
                <a:solidFill>
                  <a:schemeClr val="accent6"/>
                </a:solidFill>
              </a:rPr>
              <a:t>AE Faculty</a:t>
            </a:r>
          </a:p>
          <a:p>
            <a:r>
              <a:rPr lang="en-US" sz="1200" dirty="0" smtClean="0"/>
              <a:t>	</a:t>
            </a:r>
            <a:r>
              <a:rPr lang="en-US" sz="1200" b="1" dirty="0" smtClean="0"/>
              <a:t>Dr. Richard </a:t>
            </a:r>
            <a:r>
              <a:rPr lang="en-US" sz="1200" b="1" dirty="0" err="1" smtClean="0"/>
              <a:t>Mistrick</a:t>
            </a:r>
            <a:endParaRPr lang="en-US" sz="1200" b="1" dirty="0" smtClean="0"/>
          </a:p>
          <a:p>
            <a:r>
              <a:rPr lang="en-US" sz="1200" b="1" dirty="0" smtClean="0"/>
              <a:t>	Dr. Kevin Houser</a:t>
            </a:r>
          </a:p>
          <a:p>
            <a:r>
              <a:rPr lang="en-US" sz="1200" b="1" dirty="0" smtClean="0"/>
              <a:t>	Professor Ted </a:t>
            </a:r>
            <a:r>
              <a:rPr lang="en-US" sz="1200" b="1" dirty="0" err="1" smtClean="0"/>
              <a:t>Dannerth</a:t>
            </a:r>
            <a:endParaRPr lang="en-US" sz="1200" b="1" dirty="0" smtClean="0"/>
          </a:p>
          <a:p>
            <a:r>
              <a:rPr lang="en-US" sz="1200" b="1" dirty="0" smtClean="0"/>
              <a:t>	Professor Robert Holland</a:t>
            </a:r>
          </a:p>
          <a:p>
            <a:r>
              <a:rPr lang="en-US" sz="1200" b="1" dirty="0" smtClean="0"/>
              <a:t>	Professor Kevin </a:t>
            </a:r>
            <a:r>
              <a:rPr lang="en-US" sz="1200" b="1" dirty="0" err="1" smtClean="0"/>
              <a:t>Parfitt</a:t>
            </a:r>
            <a:endParaRPr lang="en-US" sz="1200" b="1" dirty="0" smtClean="0"/>
          </a:p>
          <a:p>
            <a:r>
              <a:rPr lang="en-US" sz="1200" dirty="0" smtClean="0"/>
              <a:t> </a:t>
            </a:r>
          </a:p>
          <a:p>
            <a:pPr indent="-274320"/>
            <a:r>
              <a:rPr lang="en-US" sz="1200" b="1" dirty="0" smtClean="0">
                <a:solidFill>
                  <a:schemeClr val="accent6"/>
                </a:solidFill>
              </a:rPr>
              <a:t>Ellerbe Becket</a:t>
            </a:r>
          </a:p>
          <a:p>
            <a:r>
              <a:rPr lang="en-US" sz="1200" dirty="0" smtClean="0"/>
              <a:t>	</a:t>
            </a:r>
            <a:r>
              <a:rPr lang="en-US" sz="1200" b="1" dirty="0" smtClean="0"/>
              <a:t>Jim Hamm</a:t>
            </a:r>
          </a:p>
          <a:p>
            <a:r>
              <a:rPr lang="en-US" sz="1200" b="1" dirty="0" smtClean="0"/>
              <a:t>	Paula Gillette</a:t>
            </a:r>
          </a:p>
          <a:p>
            <a:r>
              <a:rPr lang="en-US" sz="1200" b="1" dirty="0" smtClean="0"/>
              <a:t>	</a:t>
            </a:r>
            <a:r>
              <a:rPr lang="en-US" sz="1200" b="1" dirty="0" err="1" smtClean="0"/>
              <a:t>Vittorio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Ansourian</a:t>
            </a:r>
            <a:endParaRPr lang="en-US" sz="1200" b="1" dirty="0" smtClean="0"/>
          </a:p>
          <a:p>
            <a:r>
              <a:rPr lang="en-US" sz="1200" b="1" dirty="0" smtClean="0"/>
              <a:t> </a:t>
            </a:r>
          </a:p>
          <a:p>
            <a:pPr indent="-274320"/>
            <a:r>
              <a:rPr lang="en-US" sz="1200" b="1" dirty="0" smtClean="0">
                <a:solidFill>
                  <a:schemeClr val="accent6"/>
                </a:solidFill>
              </a:rPr>
              <a:t>VMDO Architects</a:t>
            </a:r>
          </a:p>
          <a:p>
            <a:r>
              <a:rPr lang="en-US" sz="1200" dirty="0" smtClean="0"/>
              <a:t>	</a:t>
            </a:r>
            <a:r>
              <a:rPr lang="en-US" sz="1200" b="1" dirty="0" smtClean="0"/>
              <a:t>Bob </a:t>
            </a:r>
            <a:r>
              <a:rPr lang="en-US" sz="1200" b="1" dirty="0" err="1" smtClean="0"/>
              <a:t>Moje</a:t>
            </a:r>
            <a:endParaRPr lang="en-US" sz="1200" b="1" dirty="0" smtClean="0"/>
          </a:p>
          <a:p>
            <a:r>
              <a:rPr lang="en-US" sz="1200" dirty="0" smtClean="0"/>
              <a:t> </a:t>
            </a:r>
          </a:p>
          <a:p>
            <a:pPr indent="-274320"/>
            <a:r>
              <a:rPr lang="en-US" sz="1200" b="1" dirty="0" smtClean="0">
                <a:solidFill>
                  <a:schemeClr val="accent6"/>
                </a:solidFill>
              </a:rPr>
              <a:t>The University of Virginia</a:t>
            </a:r>
          </a:p>
          <a:p>
            <a:r>
              <a:rPr lang="en-US" sz="1200" dirty="0" smtClean="0"/>
              <a:t>	</a:t>
            </a:r>
            <a:r>
              <a:rPr lang="en-US" sz="1200" b="1" dirty="0" smtClean="0"/>
              <a:t>Jon Oliver</a:t>
            </a:r>
          </a:p>
          <a:p>
            <a:r>
              <a:rPr lang="en-US" sz="1200" b="1" dirty="0" smtClean="0"/>
              <a:t>	Jason Bauman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144" y="6169593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FINAL DESIGN PRESENTATION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exterior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1600" y="1028700"/>
            <a:ext cx="64008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143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PROJECT OVERVIEW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design scope s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272562"/>
            <a:ext cx="6324600" cy="459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282" y="182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EXTERIOR FACADE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016" y="4267200"/>
            <a:ext cx="192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LOBBY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017" y="4659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DINING ROOM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47" y="515444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ACADEMIC CENTER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2057399" y="3810000"/>
            <a:ext cx="2590801" cy="6418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2034017" y="4507468"/>
            <a:ext cx="2004583" cy="337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57400" y="5257800"/>
            <a:ext cx="21336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79282" y="2013466"/>
            <a:ext cx="1121118" cy="14917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PLAN VIEW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ACADEMIC CENTER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998152"/>
            <a:ext cx="7239000" cy="5159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ACADEMIC CENTER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DESIGN GOALS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94615" y="2407920"/>
          <a:ext cx="5354771" cy="204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444037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ONE.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Create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a relaxed and open environment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TWO.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Uniform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and proper light distribution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on task plane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THREE.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Creation of room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zones to account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for occupancy issues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ACADEMIC CENTER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FIXTURE PLAN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ACADEMIC CENTER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Academic Center.jpg"/>
          <p:cNvPicPr>
            <a:picLocks noChangeAspect="1"/>
          </p:cNvPicPr>
          <p:nvPr/>
        </p:nvPicPr>
        <p:blipFill>
          <a:blip r:embed="rId2" cstate="print"/>
          <a:srcRect l="3376" t="3333" r="3376" b="4444"/>
          <a:stretch>
            <a:fillRect/>
          </a:stretch>
        </p:blipFill>
        <p:spPr>
          <a:xfrm>
            <a:off x="1905000" y="990600"/>
            <a:ext cx="6867179" cy="51815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619" y="1238613"/>
            <a:ext cx="1028381" cy="4628787"/>
            <a:chOff x="360904" y="1066800"/>
            <a:chExt cx="1028381" cy="462878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4283112"/>
              <a:ext cx="914400" cy="581194"/>
            </a:xfrm>
            <a:prstGeom prst="rect">
              <a:avLst/>
            </a:prstGeom>
            <a:noFill/>
            <a:ln w="28575">
              <a:solidFill>
                <a:srgbClr val="00FFFF"/>
              </a:solidFill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904" y="1915348"/>
              <a:ext cx="1028381" cy="684950"/>
            </a:xfrm>
            <a:prstGeom prst="rect">
              <a:avLst/>
            </a:prstGeom>
            <a:noFill/>
            <a:ln w="28575">
              <a:solidFill>
                <a:srgbClr val="66FF33"/>
              </a:solidFill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1336" y="1066800"/>
              <a:ext cx="817929" cy="7319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3577516"/>
              <a:ext cx="762000" cy="5732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7"/>
            <a:srcRect l="27118" r="28880" b="7066"/>
            <a:stretch>
              <a:fillRect/>
            </a:stretch>
          </p:blipFill>
          <p:spPr bwMode="auto">
            <a:xfrm>
              <a:off x="625512" y="2713356"/>
              <a:ext cx="533400" cy="75048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33401" y="5006600"/>
              <a:ext cx="802814" cy="688987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JOHN PAUL JONES ARENA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8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CHARLOTTESVILLE, VIRGINIA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ACADEMIC CENTER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RENDERINGS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Render_Cal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55" y="1087581"/>
            <a:ext cx="6497690" cy="490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JOHN PAUL JONES ARENA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8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CHARLOTTESVILLE, VIRGINIA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ACADEMIC CENTER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52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FINAL DESIGN PRESENTATION:  </a:t>
            </a:r>
            <a:r>
              <a:rPr lang="en-US" sz="2400" dirty="0" smtClean="0">
                <a:solidFill>
                  <a:schemeClr val="bg1"/>
                </a:solidFill>
              </a:rPr>
              <a:t>RENDERINGS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 descr="Render_Cal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55" y="1087581"/>
            <a:ext cx="6497690" cy="490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548</Words>
  <Application>Microsoft Office PowerPoint</Application>
  <PresentationFormat>On-screen Show (4:3)</PresentationFormat>
  <Paragraphs>189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lwb117</dc:creator>
  <cp:lastModifiedBy>lwb117</cp:lastModifiedBy>
  <cp:revision>53</cp:revision>
  <dcterms:created xsi:type="dcterms:W3CDTF">2009-04-02T17:51:21Z</dcterms:created>
  <dcterms:modified xsi:type="dcterms:W3CDTF">2009-05-05T15:18:54Z</dcterms:modified>
</cp:coreProperties>
</file>